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71" r:id="rId2"/>
    <p:sldId id="262" r:id="rId3"/>
    <p:sldId id="266" r:id="rId4"/>
    <p:sldId id="272" r:id="rId5"/>
    <p:sldId id="273" r:id="rId6"/>
    <p:sldId id="274" r:id="rId7"/>
    <p:sldId id="276" r:id="rId8"/>
    <p:sldId id="277" r:id="rId9"/>
    <p:sldId id="275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6" r:id="rId18"/>
    <p:sldId id="287" r:id="rId19"/>
    <p:sldId id="292" r:id="rId20"/>
    <p:sldId id="288" r:id="rId21"/>
    <p:sldId id="285" r:id="rId22"/>
    <p:sldId id="289" r:id="rId23"/>
    <p:sldId id="290" r:id="rId24"/>
    <p:sldId id="291" r:id="rId25"/>
    <p:sldId id="267" r:id="rId2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8FBFF"/>
    <a:srgbClr val="878CFF"/>
    <a:srgbClr val="8DA8FF"/>
    <a:srgbClr val="C9DEFF"/>
    <a:srgbClr val="092A49"/>
    <a:srgbClr val="5365E7"/>
    <a:srgbClr val="28F3E3"/>
    <a:srgbClr val="535777"/>
    <a:srgbClr val="6A79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4626"/>
  </p:normalViewPr>
  <p:slideViewPr>
    <p:cSldViewPr snapToGrid="0" snapToObjects="1">
      <p:cViewPr varScale="1">
        <p:scale>
          <a:sx n="172" d="100"/>
          <a:sy n="172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线上事故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B37-4C49-B625-9560E1B2E4C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B37-4C49-B625-9560E1B2E4C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B37-4C49-B625-9560E1B2E4C3}"/>
              </c:ext>
            </c:extLst>
          </c:dPt>
          <c:cat>
            <c:strRef>
              <c:f>Sheet1!$A$2:$A$4</c:f>
              <c:strCache>
                <c:ptCount val="3"/>
                <c:pt idx="0">
                  <c:v>节点异常、组件故障</c:v>
                </c:pt>
                <c:pt idx="1">
                  <c:v>流量压力过大</c:v>
                </c:pt>
                <c:pt idx="2">
                  <c:v>程序bug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8.8000000000000007</c:v>
                </c:pt>
                <c:pt idx="1">
                  <c:v>2.2000000000000002</c:v>
                </c:pt>
                <c:pt idx="2">
                  <c:v>1.1000000000000001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B37-4C49-B625-9560E1B2E4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AAE99-F634-0348-83D0-6527365C00F3}" type="datetimeFigureOut">
              <a:rPr kumimoji="1" lang="zh-CN" altLang="en-US" smtClean="0"/>
              <a:t>2020/12/24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FAE8D-8E6D-124F-890C-384622F3C2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2020/12/24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2020/12/24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2020/12/24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2020/12/24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2020/12/24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2020/12/24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2020/12/24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2020/12/24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2020/12/24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2020/12/24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65E70-4009-7345-A2F8-D48B8F0D8D30}" type="datetimeFigureOut">
              <a:rPr kumimoji="1" lang="zh-CN" altLang="en-US" smtClean="0"/>
              <a:t>2020/12/24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65E70-4009-7345-A2F8-D48B8F0D8D30}" type="datetimeFigureOut">
              <a:rPr kumimoji="1" lang="zh-CN" altLang="en-US" smtClean="0"/>
              <a:t>2020/12/24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183B4-AA6C-3B47-870C-CDBD70FF31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9143365" cy="51435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2446" y="1670903"/>
            <a:ext cx="8582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Chaos Mesh </a:t>
            </a:r>
            <a:r>
              <a:rPr kumimoji="1"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在网易伏羲私有云自动化故障注入实践</a:t>
            </a:r>
          </a:p>
        </p:txBody>
      </p:sp>
      <p:sp>
        <p:nvSpPr>
          <p:cNvPr id="15" name="矩形 14"/>
          <p:cNvSpPr/>
          <p:nvPr/>
        </p:nvSpPr>
        <p:spPr>
          <a:xfrm>
            <a:off x="150827" y="3044478"/>
            <a:ext cx="8821087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Speaker Name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：张慧 网易伏羲</a:t>
            </a:r>
            <a:endParaRPr kumimoji="1"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Speaker Title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：网易伏羲私有云质量保障负责人、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Chaos Mesh 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布道师、云原生社区 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Stability SIG 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发起人</a:t>
            </a:r>
            <a:endParaRPr kumimoji="1"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Email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zhangui05@corp.netease.com</a:t>
            </a:r>
            <a:endParaRPr kumimoji="1"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9090" y="262811"/>
            <a:ext cx="1986915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200" b="1" spc="3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云原生学院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2253E-E6C5-DC4A-A038-8A43A413B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26" y="2602418"/>
            <a:ext cx="6187362" cy="25202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0961" y="204370"/>
            <a:ext cx="534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什么是混沌测试</a:t>
            </a:r>
          </a:p>
        </p:txBody>
      </p:sp>
      <p:sp>
        <p:nvSpPr>
          <p:cNvPr id="80" name="矩形 79"/>
          <p:cNvSpPr/>
          <p:nvPr/>
        </p:nvSpPr>
        <p:spPr>
          <a:xfrm rot="5400000">
            <a:off x="-24856" y="34117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F7EB-4F5E-B046-9266-F766DE2F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5EB748-A6CC-584D-BE89-1BB78F1BB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741" y="258980"/>
            <a:ext cx="1169630" cy="39315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A9860FC-B7D0-0941-8A0F-EFB5C22E1D05}"/>
              </a:ext>
            </a:extLst>
          </p:cNvPr>
          <p:cNvSpPr/>
          <p:nvPr/>
        </p:nvSpPr>
        <p:spPr>
          <a:xfrm>
            <a:off x="308610" y="810680"/>
            <a:ext cx="8758698" cy="1162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混沌工程旨在将故障扼杀在襁褓之中，</a:t>
            </a:r>
            <a:r>
              <a:rPr lang="zh-CN" altLang="en-US" sz="1600" dirty="0"/>
              <a:t>也就是在故障造成中断之前将它们识别出来。通过主动制造故障，测试系统在各种压力下的行为，识别并修复故障问题，避免造成严重后果。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混沌工程将预想的事情和实际发生的事情进行对比，通过“有意识搞破坏”来提升系统稳定性。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B4D0FFF-44FD-C34F-BC46-4B13388E7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330120"/>
            <a:ext cx="7364483" cy="2267722"/>
          </a:xfrm>
          <a:prstGeom prst="rect">
            <a:avLst/>
          </a:prstGeom>
        </p:spPr>
      </p:pic>
      <p:sp>
        <p:nvSpPr>
          <p:cNvPr id="16" name="矩形标注 15">
            <a:extLst>
              <a:ext uri="{FF2B5EF4-FFF2-40B4-BE49-F238E27FC236}">
                <a16:creationId xmlns:a16="http://schemas.microsoft.com/office/drawing/2014/main" id="{E1A152C9-9398-5448-9056-8D323D1E4CA1}"/>
              </a:ext>
            </a:extLst>
          </p:cNvPr>
          <p:cNvSpPr/>
          <p:nvPr/>
        </p:nvSpPr>
        <p:spPr>
          <a:xfrm rot="450932">
            <a:off x="7812290" y="3436960"/>
            <a:ext cx="1044987" cy="517857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鲁棒性</a:t>
            </a:r>
          </a:p>
        </p:txBody>
      </p:sp>
      <p:sp>
        <p:nvSpPr>
          <p:cNvPr id="26" name="矩形标注 25">
            <a:extLst>
              <a:ext uri="{FF2B5EF4-FFF2-40B4-BE49-F238E27FC236}">
                <a16:creationId xmlns:a16="http://schemas.microsoft.com/office/drawing/2014/main" id="{DEFC8DA0-C0A7-5649-BB5C-F7FD902FF1DD}"/>
              </a:ext>
            </a:extLst>
          </p:cNvPr>
          <p:cNvSpPr/>
          <p:nvPr/>
        </p:nvSpPr>
        <p:spPr>
          <a:xfrm rot="450932">
            <a:off x="7869225" y="2405023"/>
            <a:ext cx="1178209" cy="50028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故障注入</a:t>
            </a:r>
          </a:p>
        </p:txBody>
      </p:sp>
    </p:spTree>
    <p:extLst>
      <p:ext uri="{BB962C8B-B14F-4D97-AF65-F5344CB8AC3E}">
        <p14:creationId xmlns:p14="http://schemas.microsoft.com/office/powerpoint/2010/main" val="188067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"/>
            <a:ext cx="9144000" cy="5143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28" y="2623282"/>
            <a:ext cx="6187362" cy="252021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19020" y="1550497"/>
            <a:ext cx="546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如何选择混沌测试工具</a:t>
            </a:r>
          </a:p>
        </p:txBody>
      </p:sp>
      <p:sp>
        <p:nvSpPr>
          <p:cNvPr id="9" name="矩形 8"/>
          <p:cNvSpPr/>
          <p:nvPr/>
        </p:nvSpPr>
        <p:spPr>
          <a:xfrm>
            <a:off x="1365653" y="2315352"/>
            <a:ext cx="771526" cy="17145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/>
          <p:cNvCxnSpPr/>
          <p:nvPr/>
        </p:nvCxnSpPr>
        <p:spPr>
          <a:xfrm>
            <a:off x="2137179" y="2384144"/>
            <a:ext cx="5761760" cy="0"/>
          </a:xfrm>
          <a:prstGeom prst="line">
            <a:avLst/>
          </a:prstGeom>
          <a:ln>
            <a:solidFill>
              <a:schemeClr val="bg1">
                <a:lumMod val="85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14F76-DDA0-BF45-A28E-DCEB7468F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26" y="2602418"/>
            <a:ext cx="6187362" cy="25202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0961" y="204370"/>
            <a:ext cx="534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混沌工具</a:t>
            </a:r>
          </a:p>
        </p:txBody>
      </p:sp>
      <p:sp>
        <p:nvSpPr>
          <p:cNvPr id="80" name="矩形 79"/>
          <p:cNvSpPr/>
          <p:nvPr/>
        </p:nvSpPr>
        <p:spPr>
          <a:xfrm rot="5400000">
            <a:off x="-24856" y="34117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F7EB-4F5E-B046-9266-F766DE2F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5EB748-A6CC-584D-BE89-1BB78F1BB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741" y="258980"/>
            <a:ext cx="1169630" cy="3931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DE266AD-8662-5448-A1A8-C5B6D662C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61" y="946867"/>
            <a:ext cx="8088642" cy="331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80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26" y="2602418"/>
            <a:ext cx="6187362" cy="25202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0961" y="204370"/>
            <a:ext cx="534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混沌工具</a:t>
            </a:r>
          </a:p>
        </p:txBody>
      </p:sp>
      <p:sp>
        <p:nvSpPr>
          <p:cNvPr id="80" name="矩形 79"/>
          <p:cNvSpPr/>
          <p:nvPr/>
        </p:nvSpPr>
        <p:spPr>
          <a:xfrm rot="5400000">
            <a:off x="-24856" y="34117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F7EB-4F5E-B046-9266-F766DE2F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5EB748-A6CC-584D-BE89-1BB78F1BB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741" y="258980"/>
            <a:ext cx="1169630" cy="3931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26005F-4EDD-0742-BA00-A21B6346C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358" y="914400"/>
            <a:ext cx="6322001" cy="22638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2E902A-8695-B342-826D-F40495728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4361" y="3365028"/>
            <a:ext cx="2452469" cy="131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35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"/>
            <a:ext cx="9144000" cy="5143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28" y="2623282"/>
            <a:ext cx="6187362" cy="252021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19020" y="1550497"/>
            <a:ext cx="546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为什么是 </a:t>
            </a:r>
            <a:r>
              <a:rPr kumimoji="1" lang="en-US" altLang="zh-CN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Chaos</a:t>
            </a:r>
            <a:r>
              <a:rPr kumimoji="1"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kumimoji="1" lang="en-US" altLang="zh-CN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Mesh</a:t>
            </a:r>
            <a:endParaRPr kumimoji="1" lang="zh-CN" altLang="en-US" sz="28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65653" y="2315352"/>
            <a:ext cx="771526" cy="17145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/>
          <p:cNvCxnSpPr/>
          <p:nvPr/>
        </p:nvCxnSpPr>
        <p:spPr>
          <a:xfrm>
            <a:off x="2137179" y="2384144"/>
            <a:ext cx="5761760" cy="0"/>
          </a:xfrm>
          <a:prstGeom prst="line">
            <a:avLst/>
          </a:prstGeom>
          <a:ln>
            <a:solidFill>
              <a:schemeClr val="bg1">
                <a:lumMod val="85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14F76-DDA0-BF45-A28E-DCEB7468F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85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524" y="2663882"/>
            <a:ext cx="6187362" cy="25202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0961" y="204370"/>
            <a:ext cx="534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为什么是 </a:t>
            </a: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Chaos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Mesh</a:t>
            </a:r>
            <a:endParaRPr lang="zh-CN" altLang="en-US" sz="28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 rot="5400000">
            <a:off x="-24856" y="34117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F7EB-4F5E-B046-9266-F766DE2F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5EB748-A6CC-584D-BE89-1BB78F1BB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741" y="258980"/>
            <a:ext cx="1169630" cy="3931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F23837-C9DE-F94A-9F40-1518AB30A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03" y="818687"/>
            <a:ext cx="4144877" cy="25023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C0062AB-6863-E44B-AB58-E156891C8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8663" y="818686"/>
            <a:ext cx="4186986" cy="288105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89DFC40-E787-B94F-8AFD-288482C441D8}"/>
              </a:ext>
            </a:extLst>
          </p:cNvPr>
          <p:cNvSpPr/>
          <p:nvPr/>
        </p:nvSpPr>
        <p:spPr>
          <a:xfrm>
            <a:off x="100868" y="3374014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17500">
              <a:buSzPts val="1400"/>
              <a:buFont typeface="Ubuntu"/>
              <a:buChar char="●"/>
            </a:pPr>
            <a:r>
              <a:rPr lang="en" altLang="zh-CN" sz="1400" dirty="0" err="1">
                <a:latin typeface="Ubuntu"/>
                <a:ea typeface="Ubuntu"/>
                <a:cs typeface="Ubuntu"/>
                <a:sym typeface="Ubuntu"/>
              </a:rPr>
              <a:t>PodChaos</a:t>
            </a:r>
            <a:r>
              <a:rPr lang="en" altLang="zh-CN" sz="1400" dirty="0">
                <a:latin typeface="Ubuntu"/>
                <a:ea typeface="Ubuntu"/>
                <a:cs typeface="Ubuntu"/>
                <a:sym typeface="Ubuntu"/>
              </a:rPr>
              <a:t>: kill / fail / container/...</a:t>
            </a:r>
          </a:p>
          <a:p>
            <a:pPr marL="457200" lvl="0" indent="-317500">
              <a:buSzPts val="1400"/>
              <a:buFont typeface="Ubuntu"/>
              <a:buChar char="●"/>
            </a:pPr>
            <a:r>
              <a:rPr lang="en" altLang="zh-CN" sz="1400" dirty="0" err="1">
                <a:latin typeface="Ubuntu"/>
                <a:ea typeface="Ubuntu"/>
                <a:cs typeface="Ubuntu"/>
                <a:sym typeface="Ubuntu"/>
              </a:rPr>
              <a:t>NetworkChaos</a:t>
            </a:r>
            <a:r>
              <a:rPr lang="en" altLang="zh-CN" sz="1400" dirty="0">
                <a:latin typeface="Ubuntu"/>
                <a:ea typeface="Ubuntu"/>
                <a:cs typeface="Ubuntu"/>
                <a:sym typeface="Ubuntu"/>
              </a:rPr>
              <a:t>: delay / lose / dup / partition / …</a:t>
            </a:r>
          </a:p>
          <a:p>
            <a:pPr marL="457200" lvl="0" indent="-317500">
              <a:buSzPts val="1400"/>
              <a:buFont typeface="Ubuntu"/>
              <a:buChar char="●"/>
            </a:pPr>
            <a:r>
              <a:rPr lang="en" altLang="zh-CN" sz="1400" dirty="0" err="1">
                <a:latin typeface="Ubuntu"/>
                <a:ea typeface="Ubuntu"/>
                <a:cs typeface="Ubuntu"/>
                <a:sym typeface="Ubuntu"/>
              </a:rPr>
              <a:t>IOChaos</a:t>
            </a:r>
            <a:r>
              <a:rPr lang="en" altLang="zh-CN" sz="1400" dirty="0">
                <a:latin typeface="Ubuntu"/>
                <a:ea typeface="Ubuntu"/>
                <a:cs typeface="Ubuntu"/>
                <a:sym typeface="Ubuntu"/>
              </a:rPr>
              <a:t>: latency / fault / …</a:t>
            </a:r>
          </a:p>
          <a:p>
            <a:pPr marL="457200" lvl="0" indent="-317500">
              <a:buSzPts val="1400"/>
              <a:buFont typeface="Ubuntu"/>
              <a:buChar char="●"/>
            </a:pPr>
            <a:r>
              <a:rPr lang="en" altLang="zh-CN" sz="1400" dirty="0" err="1">
                <a:latin typeface="Ubuntu"/>
                <a:ea typeface="Ubuntu"/>
                <a:cs typeface="Ubuntu"/>
                <a:sym typeface="Ubuntu"/>
              </a:rPr>
              <a:t>TimeChaos</a:t>
            </a:r>
            <a:r>
              <a:rPr lang="en" altLang="zh-CN" sz="1400" dirty="0">
                <a:latin typeface="Ubuntu"/>
                <a:ea typeface="Ubuntu"/>
                <a:cs typeface="Ubuntu"/>
                <a:sym typeface="Ubuntu"/>
              </a:rPr>
              <a:t>: clock skew</a:t>
            </a:r>
          </a:p>
          <a:p>
            <a:pPr marL="457200" lvl="0" indent="-317500">
              <a:buSzPts val="1400"/>
              <a:buFont typeface="Ubuntu"/>
              <a:buChar char="●"/>
            </a:pPr>
            <a:r>
              <a:rPr lang="en" altLang="zh-CN" sz="1400" dirty="0" err="1">
                <a:latin typeface="Ubuntu"/>
                <a:ea typeface="Ubuntu"/>
                <a:cs typeface="Ubuntu"/>
                <a:sym typeface="Ubuntu"/>
              </a:rPr>
              <a:t>KernelChaos</a:t>
            </a:r>
            <a:r>
              <a:rPr lang="en" altLang="zh-CN" sz="1400" dirty="0">
                <a:latin typeface="Ubuntu"/>
                <a:ea typeface="Ubuntu"/>
                <a:cs typeface="Ubuntu"/>
                <a:sym typeface="Ubuntu"/>
              </a:rPr>
              <a:t>: kernel fault injection</a:t>
            </a:r>
          </a:p>
          <a:p>
            <a:pPr marL="457200" lvl="0" indent="-317500">
              <a:buSzPts val="1400"/>
              <a:buFont typeface="Ubuntu"/>
              <a:buChar char="●"/>
            </a:pPr>
            <a:r>
              <a:rPr lang="en" altLang="zh-CN" sz="1400" dirty="0" err="1">
                <a:latin typeface="Ubuntu"/>
                <a:ea typeface="Ubuntu"/>
                <a:cs typeface="Ubuntu"/>
                <a:sym typeface="Ubuntu"/>
              </a:rPr>
              <a:t>StressChaos</a:t>
            </a:r>
            <a:r>
              <a:rPr lang="en" altLang="zh-CN" sz="1400" dirty="0">
                <a:latin typeface="Ubuntu"/>
                <a:ea typeface="Ubuntu"/>
                <a:cs typeface="Ubuntu"/>
                <a:sym typeface="Ubuntu"/>
              </a:rPr>
              <a:t>: burn </a:t>
            </a:r>
            <a:r>
              <a:rPr lang="en" altLang="zh-CN" sz="1400" dirty="0" err="1">
                <a:latin typeface="Ubuntu"/>
                <a:ea typeface="Ubuntu"/>
                <a:cs typeface="Ubuntu"/>
                <a:sym typeface="Ubuntu"/>
              </a:rPr>
              <a:t>cpu</a:t>
            </a:r>
            <a:r>
              <a:rPr lang="en" altLang="zh-CN" sz="1400" dirty="0">
                <a:latin typeface="Ubuntu"/>
                <a:ea typeface="Ubuntu"/>
                <a:cs typeface="Ubuntu"/>
                <a:sym typeface="Ubuntu"/>
              </a:rPr>
              <a:t> and memory</a:t>
            </a:r>
          </a:p>
          <a:p>
            <a:pPr marL="457200" lvl="0" indent="-317500">
              <a:buSzPts val="1400"/>
              <a:buFont typeface="Ubuntu"/>
              <a:buChar char="●"/>
            </a:pPr>
            <a:r>
              <a:rPr lang="en" altLang="zh-CN" sz="1400" dirty="0" err="1">
                <a:latin typeface="Ubuntu"/>
                <a:ea typeface="Ubuntu"/>
                <a:cs typeface="Ubuntu"/>
                <a:sym typeface="Ubuntu"/>
              </a:rPr>
              <a:t>DNSChaos</a:t>
            </a:r>
            <a:r>
              <a:rPr lang="en" altLang="zh-CN" sz="1400" dirty="0">
                <a:latin typeface="Ubuntu"/>
                <a:ea typeface="Ubuntu"/>
                <a:cs typeface="Ubuntu"/>
                <a:sym typeface="Ubuntu"/>
              </a:rPr>
              <a:t> ….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9658F0-32A3-9249-84B2-793F4A314A0E}"/>
              </a:ext>
            </a:extLst>
          </p:cNvPr>
          <p:cNvSpPr/>
          <p:nvPr/>
        </p:nvSpPr>
        <p:spPr>
          <a:xfrm>
            <a:off x="4429836" y="3773601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17500">
              <a:buSzPts val="1400"/>
              <a:buFont typeface="Ubuntu"/>
              <a:buChar char="●"/>
            </a:pPr>
            <a:r>
              <a:rPr lang="en" altLang="zh-CN" sz="1400" dirty="0">
                <a:latin typeface="Ubuntu"/>
                <a:ea typeface="Ubuntu"/>
                <a:cs typeface="Ubuntu"/>
                <a:sym typeface="Ubuntu"/>
              </a:rPr>
              <a:t>Controller</a:t>
            </a:r>
            <a:r>
              <a:rPr lang="zh-CN" altLang="en-US" sz="14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altLang="zh-CN" sz="1400" dirty="0">
                <a:latin typeface="Ubuntu"/>
                <a:ea typeface="Ubuntu"/>
                <a:cs typeface="Ubuntu"/>
                <a:sym typeface="Ubuntu"/>
              </a:rPr>
              <a:t>Manager</a:t>
            </a:r>
          </a:p>
          <a:p>
            <a:pPr marL="457200" lvl="0" indent="-317500">
              <a:buSzPts val="1400"/>
              <a:buFont typeface="Ubuntu"/>
              <a:buChar char="●"/>
            </a:pPr>
            <a:r>
              <a:rPr lang="en-US" altLang="zh-CN" sz="1400" dirty="0">
                <a:latin typeface="Ubuntu"/>
                <a:ea typeface="Ubuntu"/>
                <a:cs typeface="Ubuntu"/>
                <a:sym typeface="Ubuntu"/>
              </a:rPr>
              <a:t>Chaos</a:t>
            </a:r>
            <a:r>
              <a:rPr lang="zh-CN" altLang="en-US" sz="14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altLang="zh-CN" sz="1400" dirty="0">
                <a:latin typeface="Ubuntu"/>
                <a:ea typeface="Ubuntu"/>
                <a:cs typeface="Ubuntu"/>
                <a:sym typeface="Ubuntu"/>
              </a:rPr>
              <a:t>Daemon</a:t>
            </a:r>
          </a:p>
          <a:p>
            <a:pPr marL="457200" lvl="0" indent="-317500">
              <a:buSzPts val="1400"/>
              <a:buFont typeface="Ubuntu"/>
              <a:buChar char="●"/>
            </a:pPr>
            <a:r>
              <a:rPr lang="en-US" altLang="zh-CN" sz="1400" dirty="0">
                <a:latin typeface="Ubuntu"/>
                <a:ea typeface="Ubuntu"/>
                <a:cs typeface="Ubuntu"/>
                <a:sym typeface="Ubuntu"/>
              </a:rPr>
              <a:t>Chaos</a:t>
            </a:r>
            <a:r>
              <a:rPr lang="zh-CN" altLang="en-US" sz="14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altLang="zh-CN" sz="1400" dirty="0">
                <a:latin typeface="Ubuntu"/>
                <a:ea typeface="Ubuntu"/>
                <a:cs typeface="Ubuntu"/>
                <a:sym typeface="Ubuntu"/>
              </a:rPr>
              <a:t>Dashboard</a:t>
            </a:r>
          </a:p>
          <a:p>
            <a:pPr marL="457200" lvl="0" indent="-317500">
              <a:buSzPts val="1400"/>
              <a:buFont typeface="Ubuntu"/>
              <a:buChar char="●"/>
            </a:pPr>
            <a:r>
              <a:rPr lang="en-US" altLang="zh-CN" sz="1400" dirty="0">
                <a:latin typeface="Ubuntu"/>
                <a:ea typeface="Ubuntu"/>
                <a:cs typeface="Ubuntu"/>
                <a:sym typeface="Ubuntu"/>
              </a:rPr>
              <a:t>Grafana</a:t>
            </a:r>
            <a:r>
              <a:rPr lang="zh-CN" altLang="en-US" sz="14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altLang="zh-CN" sz="1400" dirty="0" err="1">
                <a:latin typeface="Ubuntu"/>
                <a:ea typeface="Ubuntu"/>
                <a:cs typeface="Ubuntu"/>
                <a:sym typeface="Ubuntu"/>
              </a:rPr>
              <a:t>datasource</a:t>
            </a:r>
            <a:r>
              <a:rPr lang="zh-CN" altLang="en-US" sz="14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altLang="zh-CN" sz="1400" dirty="0">
                <a:latin typeface="Ubuntu"/>
                <a:ea typeface="Ubuntu"/>
                <a:cs typeface="Ubuntu"/>
                <a:sym typeface="Ubuntu"/>
              </a:rPr>
              <a:t>plugin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50331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26" y="2602418"/>
            <a:ext cx="6187362" cy="25202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0961" y="204370"/>
            <a:ext cx="534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为什么是 </a:t>
            </a: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Chaos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Mesh</a:t>
            </a:r>
            <a:endParaRPr lang="zh-CN" altLang="en-US" sz="28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 rot="5400000">
            <a:off x="-24856" y="34117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F7EB-4F5E-B046-9266-F766DE2F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5EB748-A6CC-584D-BE89-1BB78F1BB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741" y="258980"/>
            <a:ext cx="1169630" cy="3931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ED63453-1FB0-D546-AFAA-A68F158DA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61" y="1064953"/>
            <a:ext cx="7145515" cy="322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46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"/>
            <a:ext cx="9144000" cy="5143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28" y="2623282"/>
            <a:ext cx="6187362" cy="252021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19020" y="1550497"/>
            <a:ext cx="546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Chaos</a:t>
            </a:r>
            <a:r>
              <a:rPr kumimoji="1"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kumimoji="1" lang="en-US" altLang="zh-CN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Mesh</a:t>
            </a:r>
            <a:r>
              <a:rPr kumimoji="1"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在网易伏羲的实践</a:t>
            </a:r>
          </a:p>
        </p:txBody>
      </p:sp>
      <p:sp>
        <p:nvSpPr>
          <p:cNvPr id="9" name="矩形 8"/>
          <p:cNvSpPr/>
          <p:nvPr/>
        </p:nvSpPr>
        <p:spPr>
          <a:xfrm>
            <a:off x="1365653" y="2315352"/>
            <a:ext cx="771526" cy="17145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/>
          <p:cNvCxnSpPr/>
          <p:nvPr/>
        </p:nvCxnSpPr>
        <p:spPr>
          <a:xfrm>
            <a:off x="2137179" y="2384144"/>
            <a:ext cx="5761760" cy="0"/>
          </a:xfrm>
          <a:prstGeom prst="line">
            <a:avLst/>
          </a:prstGeom>
          <a:ln>
            <a:solidFill>
              <a:schemeClr val="bg1">
                <a:lumMod val="85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14F76-DDA0-BF45-A28E-DCEB7468F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03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26" y="2602418"/>
            <a:ext cx="6187362" cy="25202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0961" y="204370"/>
            <a:ext cx="534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Chaos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Mesh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在网易伏羲的实践</a:t>
            </a:r>
          </a:p>
        </p:txBody>
      </p:sp>
      <p:sp>
        <p:nvSpPr>
          <p:cNvPr id="80" name="矩形 79"/>
          <p:cNvSpPr/>
          <p:nvPr/>
        </p:nvSpPr>
        <p:spPr>
          <a:xfrm rot="5400000">
            <a:off x="-24856" y="34117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F7EB-4F5E-B046-9266-F766DE2F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5EB748-A6CC-584D-BE89-1BB78F1BB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741" y="258980"/>
            <a:ext cx="1169630" cy="39315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874DB4F-B8E2-724C-95B2-634BE3254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67" y="1029427"/>
            <a:ext cx="7865327" cy="359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74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26" y="2602418"/>
            <a:ext cx="6187362" cy="25202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0961" y="204370"/>
            <a:ext cx="534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Chaos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Mesh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在网易伏羲的实践</a:t>
            </a:r>
          </a:p>
        </p:txBody>
      </p:sp>
      <p:sp>
        <p:nvSpPr>
          <p:cNvPr id="80" name="矩形 79"/>
          <p:cNvSpPr/>
          <p:nvPr/>
        </p:nvSpPr>
        <p:spPr>
          <a:xfrm rot="5400000">
            <a:off x="-24856" y="34117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F7EB-4F5E-B046-9266-F766DE2F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5EB748-A6CC-584D-BE89-1BB78F1BB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741" y="258980"/>
            <a:ext cx="1169630" cy="39315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6673EB-2ECF-7340-A231-F82B181DC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13" y="1267382"/>
            <a:ext cx="7347848" cy="251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6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28" y="2623282"/>
            <a:ext cx="6187362" cy="252021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275465" y="1159862"/>
            <a:ext cx="47450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275465" y="1797838"/>
            <a:ext cx="4105137" cy="2270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+mj-ea"/>
              </a:rPr>
              <a:t>网易伏羲私有云简介</a:t>
            </a:r>
            <a:endParaRPr lang="en-US" altLang="zh-CN" sz="1600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+mj-ea"/>
              </a:rPr>
              <a:t>为什么混沌测试</a:t>
            </a:r>
            <a:endParaRPr lang="en-US" altLang="zh-CN" sz="1600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+mj-ea"/>
              </a:rPr>
              <a:t>什么是混沌测试</a:t>
            </a:r>
            <a:endParaRPr lang="en-US" altLang="zh-CN" sz="1600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+mj-ea"/>
              </a:rPr>
              <a:t>如何选择混沌测试工具</a:t>
            </a:r>
            <a:endParaRPr lang="en-US" altLang="zh-CN" sz="1600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  <a:latin typeface="+mj-ea"/>
              </a:rPr>
              <a:t>为什么是 </a:t>
            </a:r>
            <a:r>
              <a:rPr lang="en-US" altLang="zh-CN" sz="1600" dirty="0">
                <a:solidFill>
                  <a:schemeClr val="bg1"/>
                </a:solidFill>
                <a:latin typeface="+mj-ea"/>
              </a:rPr>
              <a:t>Chaos</a:t>
            </a:r>
            <a:r>
              <a:rPr lang="zh-CN" altLang="en-US" sz="16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j-ea"/>
              </a:rPr>
              <a:t>Mesh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bg1"/>
                </a:solidFill>
                <a:latin typeface="+mj-ea"/>
              </a:rPr>
              <a:t>Chaos</a:t>
            </a:r>
            <a:r>
              <a:rPr lang="zh-CN" altLang="en-US" sz="16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+mj-ea"/>
              </a:rPr>
              <a:t>Mesh </a:t>
            </a:r>
            <a:r>
              <a:rPr lang="zh-CN" altLang="en-US" sz="1600" dirty="0">
                <a:solidFill>
                  <a:schemeClr val="bg1"/>
                </a:solidFill>
                <a:latin typeface="+mj-ea"/>
              </a:rPr>
              <a:t>在网易伏羲的实践</a:t>
            </a:r>
            <a:endParaRPr lang="en-US" altLang="zh-CN" sz="16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" name="三角形 5"/>
          <p:cNvSpPr/>
          <p:nvPr/>
        </p:nvSpPr>
        <p:spPr>
          <a:xfrm rot="5400000">
            <a:off x="973848" y="1409410"/>
            <a:ext cx="197606" cy="90956"/>
          </a:xfrm>
          <a:prstGeom prst="triangle">
            <a:avLst/>
          </a:prstGeom>
          <a:solidFill>
            <a:srgbClr val="FBB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162104-4C5E-0F46-8151-F1927E0BC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26" y="2602418"/>
            <a:ext cx="6187362" cy="25202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0961" y="204370"/>
            <a:ext cx="534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Chaos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Mesh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在网易伏羲的实践</a:t>
            </a:r>
          </a:p>
        </p:txBody>
      </p:sp>
      <p:sp>
        <p:nvSpPr>
          <p:cNvPr id="80" name="矩形 79"/>
          <p:cNvSpPr/>
          <p:nvPr/>
        </p:nvSpPr>
        <p:spPr>
          <a:xfrm rot="5400000">
            <a:off x="-24856" y="34117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F7EB-4F5E-B046-9266-F766DE2F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5EB748-A6CC-584D-BE89-1BB78F1BB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741" y="258980"/>
            <a:ext cx="1169630" cy="3931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231CDF-C127-FD4C-94C4-3611ADC31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776385"/>
            <a:ext cx="8285263" cy="406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3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26" y="2602418"/>
            <a:ext cx="6187362" cy="25202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0961" y="204370"/>
            <a:ext cx="534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Chaos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Mesh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在网易伏羲的实践</a:t>
            </a:r>
          </a:p>
        </p:txBody>
      </p:sp>
      <p:sp>
        <p:nvSpPr>
          <p:cNvPr id="80" name="矩形 79"/>
          <p:cNvSpPr/>
          <p:nvPr/>
        </p:nvSpPr>
        <p:spPr>
          <a:xfrm rot="5400000">
            <a:off x="-24856" y="34117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F7EB-4F5E-B046-9266-F766DE2F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5EB748-A6CC-584D-BE89-1BB78F1BB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741" y="258980"/>
            <a:ext cx="1169630" cy="3931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BEFFA4-9105-3649-9328-616C6961A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485" y="2936098"/>
            <a:ext cx="1966530" cy="185285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1E90CD7-E3D4-E942-B547-DABAF2530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10" y="902087"/>
            <a:ext cx="6493634" cy="323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82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26" y="2602418"/>
            <a:ext cx="6187362" cy="25202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0961" y="204370"/>
            <a:ext cx="534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Chaos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Mesh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在网易伏羲的实践</a:t>
            </a:r>
          </a:p>
        </p:txBody>
      </p:sp>
      <p:sp>
        <p:nvSpPr>
          <p:cNvPr id="80" name="矩形 79"/>
          <p:cNvSpPr/>
          <p:nvPr/>
        </p:nvSpPr>
        <p:spPr>
          <a:xfrm rot="5400000">
            <a:off x="-24856" y="34117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F7EB-4F5E-B046-9266-F766DE2F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5EB748-A6CC-584D-BE89-1BB78F1BB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741" y="258980"/>
            <a:ext cx="1169630" cy="3931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618C95-116E-DB4E-9608-CFD6002C1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110" y="2526961"/>
            <a:ext cx="3262261" cy="206578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7BDDF64-E6F0-9B4D-B8C0-5DE871721EBA}"/>
              </a:ext>
            </a:extLst>
          </p:cNvPr>
          <p:cNvSpPr/>
          <p:nvPr/>
        </p:nvSpPr>
        <p:spPr>
          <a:xfrm>
            <a:off x="513733" y="112390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dirty="0"/>
              <a:t>比如：</a:t>
            </a:r>
            <a:r>
              <a:rPr kumimoji="1" lang="zh-CN" altLang="en-US" u="sng" dirty="0"/>
              <a:t>节点异常</a:t>
            </a:r>
            <a:endParaRPr kumimoji="1" lang="en-US" altLang="zh-CN" u="sng" dirty="0"/>
          </a:p>
          <a:p>
            <a:endParaRPr kumimoji="1" lang="en-US" altLang="zh-CN" dirty="0"/>
          </a:p>
          <a:p>
            <a:r>
              <a:rPr kumimoji="1" lang="zh-CN" altLang="en-US" dirty="0"/>
              <a:t>定时触发宕机</a:t>
            </a:r>
            <a:endParaRPr kumimoji="1" lang="en-US" altLang="zh-CN" dirty="0"/>
          </a:p>
          <a:p>
            <a:r>
              <a:rPr kumimoji="1" lang="en-US" altLang="zh-CN" dirty="0" err="1"/>
              <a:t>chmod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u+x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chaos-</a:t>
            </a:r>
            <a:r>
              <a:rPr kumimoji="1" lang="en-US" altLang="zh-CN" dirty="0" err="1"/>
              <a:t>node.sh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比如：</a:t>
            </a:r>
            <a:r>
              <a:rPr kumimoji="1" lang="en-US" altLang="zh-CN" u="sng" dirty="0"/>
              <a:t>static</a:t>
            </a:r>
            <a:r>
              <a:rPr kumimoji="1" lang="zh-CN" altLang="en-US" u="sng" dirty="0"/>
              <a:t> </a:t>
            </a:r>
            <a:r>
              <a:rPr kumimoji="1" lang="en-US" altLang="zh-CN" u="sng" dirty="0"/>
              <a:t>pod</a:t>
            </a:r>
            <a:r>
              <a:rPr kumimoji="1" lang="zh-CN" altLang="en-US" u="sng" dirty="0"/>
              <a:t> 异常</a:t>
            </a:r>
            <a:endParaRPr kumimoji="1" lang="en-US" altLang="zh-CN" u="sng" dirty="0"/>
          </a:p>
          <a:p>
            <a:r>
              <a:rPr kumimoji="1" lang="zh-CN" altLang="en-US" dirty="0"/>
              <a:t>定时 </a:t>
            </a:r>
            <a:r>
              <a:rPr kumimoji="1" lang="en-US" altLang="zh-CN" dirty="0"/>
              <a:t>mv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statics-</a:t>
            </a:r>
            <a:r>
              <a:rPr kumimoji="1" lang="en-US" altLang="zh-CN" dirty="0" err="1"/>
              <a:t>pod.yaml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5224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26" y="2602418"/>
            <a:ext cx="6187362" cy="25202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0961" y="204370"/>
            <a:ext cx="534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Chaos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Mesh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在网易伏羲的实践</a:t>
            </a:r>
          </a:p>
        </p:txBody>
      </p:sp>
      <p:sp>
        <p:nvSpPr>
          <p:cNvPr id="80" name="矩形 79"/>
          <p:cNvSpPr/>
          <p:nvPr/>
        </p:nvSpPr>
        <p:spPr>
          <a:xfrm rot="5400000">
            <a:off x="-24856" y="34117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F7EB-4F5E-B046-9266-F766DE2F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5EB748-A6CC-584D-BE89-1BB78F1BB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741" y="258980"/>
            <a:ext cx="1169630" cy="3931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66F7C0-28F3-E742-82F0-33C8D63DA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354" y="958589"/>
            <a:ext cx="6282813" cy="22904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F833D9-0525-3845-BA72-312DD2797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148" y="3309197"/>
            <a:ext cx="6205224" cy="166638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4DFC0D2-AB33-AD43-989A-2550209DC5B6}"/>
              </a:ext>
            </a:extLst>
          </p:cNvPr>
          <p:cNvSpPr/>
          <p:nvPr/>
        </p:nvSpPr>
        <p:spPr>
          <a:xfrm>
            <a:off x="186272" y="2735146"/>
            <a:ext cx="238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提前暴露</a:t>
            </a:r>
            <a:r>
              <a:rPr kumimoji="1" lang="en-US" altLang="zh-CN" b="1" dirty="0"/>
              <a:t>30+</a:t>
            </a:r>
            <a:r>
              <a:rPr kumimoji="1" lang="zh-CN" altLang="en-US" dirty="0"/>
              <a:t>风险问题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95866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26" y="2602418"/>
            <a:ext cx="6187362" cy="25202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0961" y="204370"/>
            <a:ext cx="534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Chaos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Mesh</a:t>
            </a: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在网易伏羲的实践</a:t>
            </a:r>
          </a:p>
        </p:txBody>
      </p:sp>
      <p:sp>
        <p:nvSpPr>
          <p:cNvPr id="80" name="矩形 79"/>
          <p:cNvSpPr/>
          <p:nvPr/>
        </p:nvSpPr>
        <p:spPr>
          <a:xfrm rot="5400000">
            <a:off x="-24856" y="34117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F7EB-4F5E-B046-9266-F766DE2F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5EB748-A6CC-584D-BE89-1BB78F1BB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741" y="258980"/>
            <a:ext cx="1169630" cy="39315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7823859-75EC-5947-98CA-423DDF05A477}"/>
              </a:ext>
            </a:extLst>
          </p:cNvPr>
          <p:cNvSpPr/>
          <p:nvPr/>
        </p:nvSpPr>
        <p:spPr>
          <a:xfrm>
            <a:off x="308610" y="961595"/>
            <a:ext cx="8147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FuXi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结合流量回放在测试环境真实模拟用户流量；或真实线上集群上混沌；</a:t>
            </a:r>
            <a:endParaRPr kumimoji="1"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0D5889-D893-6D43-B2C5-E98C2E853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61" y="1482842"/>
            <a:ext cx="4567420" cy="194151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6796FE6-C81B-5A43-8A2E-C5F1CDD2DB8C}"/>
              </a:ext>
            </a:extLst>
          </p:cNvPr>
          <p:cNvSpPr/>
          <p:nvPr/>
        </p:nvSpPr>
        <p:spPr>
          <a:xfrm>
            <a:off x="416380" y="3539361"/>
            <a:ext cx="6951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Chaos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Mesh</a:t>
            </a:r>
            <a:r>
              <a:rPr kumimoji="1" lang="zh-CN" altLang="en-US" dirty="0"/>
              <a:t> </a:t>
            </a:r>
            <a:r>
              <a:rPr kumimoji="1" lang="en-US" altLang="zh-CN" dirty="0"/>
              <a:t>,</a:t>
            </a:r>
            <a:r>
              <a:rPr kumimoji="1" lang="zh-CN" altLang="en-US" dirty="0"/>
              <a:t> 通用组件的开箱即用；比如 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Kafka</a:t>
            </a:r>
            <a:r>
              <a:rPr kumimoji="1" lang="zh-CN" altLang="en-US" dirty="0"/>
              <a:t>等等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2401DB-7DEF-3441-99D7-B66911EB0DF3}"/>
              </a:ext>
            </a:extLst>
          </p:cNvPr>
          <p:cNvSpPr/>
          <p:nvPr/>
        </p:nvSpPr>
        <p:spPr>
          <a:xfrm>
            <a:off x="416379" y="4053999"/>
            <a:ext cx="83205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欢迎对混沌测试，对私有云稳定性感兴趣的同学一起关注云原生社区 </a:t>
            </a:r>
            <a:r>
              <a:rPr kumimoji="1" lang="en-US" altLang="zh-CN" dirty="0"/>
              <a:t>stability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</a:t>
            </a:r>
            <a:r>
              <a:rPr kumimoji="1" lang="zh-CN" altLang="en-US" dirty="0"/>
              <a:t> 、</a:t>
            </a:r>
            <a:r>
              <a:rPr kumimoji="1" lang="en-US" altLang="zh-CN" dirty="0"/>
              <a:t>Chaos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Mesh</a:t>
            </a:r>
            <a:r>
              <a:rPr kumimoji="1" lang="zh-CN" altLang="en-US" dirty="0"/>
              <a:t> 社区和网易伏羲 ～</a:t>
            </a:r>
          </a:p>
        </p:txBody>
      </p:sp>
    </p:spTree>
    <p:extLst>
      <p:ext uri="{BB962C8B-B14F-4D97-AF65-F5344CB8AC3E}">
        <p14:creationId xmlns:p14="http://schemas.microsoft.com/office/powerpoint/2010/main" val="4064046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514475" y="419100"/>
            <a:ext cx="5883910" cy="2955290"/>
            <a:chOff x="554" y="138"/>
            <a:chExt cx="13289" cy="667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" y="138"/>
              <a:ext cx="13289" cy="6675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3489" y="1397"/>
              <a:ext cx="7621" cy="1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CN" altLang="en-US" sz="2000" b="1" spc="300" dirty="0">
                  <a:solidFill>
                    <a:schemeClr val="bg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云原生</a:t>
              </a:r>
              <a:r>
                <a:rPr lang="zh-CN" altLang="en-US" sz="2000" b="1" spc="3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社区</a:t>
              </a:r>
              <a:endParaRPr lang="zh-CN" altLang="en-US" sz="2000" b="1" spc="30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745740" y="3074670"/>
            <a:ext cx="351091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spc="3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Noto Sans S Chinese DemiLight" panose="02000503000000000000" charset="0"/>
              </a:rPr>
              <a:t>THANKS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CCED72-C622-E14B-BD42-315627C02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D0E96B-C43D-3E4C-AE2C-313D5517B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289" y="1549503"/>
            <a:ext cx="1091720" cy="10917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28" y="2623282"/>
            <a:ext cx="6187362" cy="252021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19020" y="1550497"/>
            <a:ext cx="546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网易伏羲私有云简介</a:t>
            </a:r>
          </a:p>
        </p:txBody>
      </p:sp>
      <p:sp>
        <p:nvSpPr>
          <p:cNvPr id="9" name="矩形 8"/>
          <p:cNvSpPr/>
          <p:nvPr/>
        </p:nvSpPr>
        <p:spPr>
          <a:xfrm>
            <a:off x="1365653" y="2315352"/>
            <a:ext cx="771526" cy="17145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/>
          <p:cNvCxnSpPr/>
          <p:nvPr/>
        </p:nvCxnSpPr>
        <p:spPr>
          <a:xfrm>
            <a:off x="2137179" y="2384144"/>
            <a:ext cx="5761760" cy="0"/>
          </a:xfrm>
          <a:prstGeom prst="line">
            <a:avLst/>
          </a:prstGeom>
          <a:ln>
            <a:solidFill>
              <a:schemeClr val="bg1">
                <a:lumMod val="85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14F76-DDA0-BF45-A28E-DCEB7468F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28" y="2623282"/>
            <a:ext cx="6187362" cy="25202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0961" y="204370"/>
            <a:ext cx="534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网易伏羲私有云简介</a:t>
            </a:r>
          </a:p>
        </p:txBody>
      </p:sp>
      <p:sp>
        <p:nvSpPr>
          <p:cNvPr id="80" name="矩形 79"/>
          <p:cNvSpPr/>
          <p:nvPr/>
        </p:nvSpPr>
        <p:spPr>
          <a:xfrm rot="5400000">
            <a:off x="-24856" y="34117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F7EB-4F5E-B046-9266-F766DE2F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5EB748-A6CC-584D-BE89-1BB78F1BB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741" y="258980"/>
            <a:ext cx="1169630" cy="3931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77A546-7BEE-EB4F-8897-4690DE73B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" y="2063868"/>
            <a:ext cx="1245822" cy="14342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EA2306-EC72-B643-A83B-9955C8746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7872" y="774840"/>
            <a:ext cx="5016260" cy="40908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1067D4E-26D3-F940-9662-A2D7502A1956}"/>
              </a:ext>
            </a:extLst>
          </p:cNvPr>
          <p:cNvSpPr txBox="1"/>
          <p:nvPr/>
        </p:nvSpPr>
        <p:spPr>
          <a:xfrm>
            <a:off x="7432657" y="119081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</a:rPr>
              <a:t>AI </a:t>
            </a:r>
            <a:r>
              <a:rPr kumimoji="1" lang="zh-CN" altLang="en-US" dirty="0">
                <a:solidFill>
                  <a:schemeClr val="accent5">
                    <a:lumMod val="75000"/>
                  </a:schemeClr>
                </a:solidFill>
              </a:rPr>
              <a:t>模型</a:t>
            </a: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A05EAA94-D146-914B-80EE-D8C4FEC8DD5A}"/>
              </a:ext>
            </a:extLst>
          </p:cNvPr>
          <p:cNvSpPr/>
          <p:nvPr/>
        </p:nvSpPr>
        <p:spPr>
          <a:xfrm>
            <a:off x="6690616" y="1183539"/>
            <a:ext cx="705079" cy="39398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B2AC2529-EA89-8B4B-BBA8-D9A0BE253B9C}"/>
              </a:ext>
            </a:extLst>
          </p:cNvPr>
          <p:cNvSpPr/>
          <p:nvPr/>
        </p:nvSpPr>
        <p:spPr>
          <a:xfrm>
            <a:off x="6656854" y="2426288"/>
            <a:ext cx="705079" cy="39398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98CB2B1-7CDD-1041-8D6D-3D71C54D006E}"/>
              </a:ext>
            </a:extLst>
          </p:cNvPr>
          <p:cNvSpPr/>
          <p:nvPr/>
        </p:nvSpPr>
        <p:spPr>
          <a:xfrm>
            <a:off x="6671722" y="3844366"/>
            <a:ext cx="705079" cy="39398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65BFF8-D8C5-6C46-9FAC-8DF97242FEBA}"/>
              </a:ext>
            </a:extLst>
          </p:cNvPr>
          <p:cNvSpPr/>
          <p:nvPr/>
        </p:nvSpPr>
        <p:spPr>
          <a:xfrm>
            <a:off x="7392713" y="242425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chemeClr val="accent5">
                    <a:lumMod val="75000"/>
                  </a:schemeClr>
                </a:solidFill>
              </a:rPr>
              <a:t>支撑游戏业务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B629A77-B025-8D4A-90D6-30AC0FF1C5A1}"/>
              </a:ext>
            </a:extLst>
          </p:cNvPr>
          <p:cNvSpPr txBox="1"/>
          <p:nvPr/>
        </p:nvSpPr>
        <p:spPr>
          <a:xfrm>
            <a:off x="7391774" y="37964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5">
                    <a:lumMod val="75000"/>
                  </a:schemeClr>
                </a:solidFill>
              </a:rPr>
              <a:t>云游戏</a:t>
            </a:r>
          </a:p>
        </p:txBody>
      </p:sp>
    </p:spTree>
    <p:extLst>
      <p:ext uri="{BB962C8B-B14F-4D97-AF65-F5344CB8AC3E}">
        <p14:creationId xmlns:p14="http://schemas.microsoft.com/office/powerpoint/2010/main" val="1197874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28" y="2623282"/>
            <a:ext cx="6187362" cy="252021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19020" y="1550497"/>
            <a:ext cx="546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为什么混沌测试</a:t>
            </a:r>
          </a:p>
        </p:txBody>
      </p:sp>
      <p:sp>
        <p:nvSpPr>
          <p:cNvPr id="9" name="矩形 8"/>
          <p:cNvSpPr/>
          <p:nvPr/>
        </p:nvSpPr>
        <p:spPr>
          <a:xfrm>
            <a:off x="1365653" y="2315352"/>
            <a:ext cx="771526" cy="17145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/>
          <p:cNvCxnSpPr/>
          <p:nvPr/>
        </p:nvCxnSpPr>
        <p:spPr>
          <a:xfrm>
            <a:off x="2137179" y="2384144"/>
            <a:ext cx="5761760" cy="0"/>
          </a:xfrm>
          <a:prstGeom prst="line">
            <a:avLst/>
          </a:prstGeom>
          <a:ln>
            <a:solidFill>
              <a:schemeClr val="bg1">
                <a:lumMod val="85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14F76-DDA0-BF45-A28E-DCEB7468F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27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28" y="2623282"/>
            <a:ext cx="6187362" cy="25202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0961" y="204370"/>
            <a:ext cx="534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为什么混沌测试</a:t>
            </a:r>
          </a:p>
        </p:txBody>
      </p:sp>
      <p:sp>
        <p:nvSpPr>
          <p:cNvPr id="80" name="矩形 79"/>
          <p:cNvSpPr/>
          <p:nvPr/>
        </p:nvSpPr>
        <p:spPr>
          <a:xfrm rot="5400000">
            <a:off x="-24856" y="34117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F7EB-4F5E-B046-9266-F766DE2F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5EB748-A6CC-584D-BE89-1BB78F1BB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741" y="258980"/>
            <a:ext cx="1169630" cy="3931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48315F3-9D24-7F43-8F95-4545F3349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61" y="1127860"/>
            <a:ext cx="5432650" cy="12064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D2A2A5F-188C-6F43-AE2E-50E69FB87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676" y="2810677"/>
            <a:ext cx="2845403" cy="1778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E4DA2A4-F0F4-CE47-A5A3-02BD0A359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389" y="3172368"/>
            <a:ext cx="2836690" cy="724261"/>
          </a:xfrm>
          <a:prstGeom prst="rect">
            <a:avLst/>
          </a:prstGeom>
        </p:spPr>
      </p:pic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69FBEAEF-C259-754A-888B-E94CB80A42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1660380"/>
              </p:ext>
            </p:extLst>
          </p:nvPr>
        </p:nvGraphicFramePr>
        <p:xfrm>
          <a:off x="4884235" y="1828800"/>
          <a:ext cx="4170588" cy="2939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653423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28" y="2623282"/>
            <a:ext cx="6187362" cy="25202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0961" y="204370"/>
            <a:ext cx="534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为什么混沌测试</a:t>
            </a:r>
          </a:p>
        </p:txBody>
      </p:sp>
      <p:sp>
        <p:nvSpPr>
          <p:cNvPr id="80" name="矩形 79"/>
          <p:cNvSpPr/>
          <p:nvPr/>
        </p:nvSpPr>
        <p:spPr>
          <a:xfrm rot="5400000">
            <a:off x="-24856" y="34117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F7EB-4F5E-B046-9266-F766DE2F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5EB748-A6CC-584D-BE89-1BB78F1BB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741" y="258980"/>
            <a:ext cx="1169630" cy="3931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C4870C-5612-6248-8828-E32E00CF5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61" y="861590"/>
            <a:ext cx="4394079" cy="1482341"/>
          </a:xfrm>
          <a:prstGeom prst="rect">
            <a:avLst/>
          </a:prstGeom>
        </p:spPr>
      </p:pic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8FB81D21-4402-8A4A-B4DE-12CBCBBB0830}"/>
              </a:ext>
            </a:extLst>
          </p:cNvPr>
          <p:cNvSpPr/>
          <p:nvPr/>
        </p:nvSpPr>
        <p:spPr>
          <a:xfrm rot="542110">
            <a:off x="5430011" y="925043"/>
            <a:ext cx="2105685" cy="59949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理想下，系统用不宕机，</a:t>
            </a:r>
            <a:r>
              <a:rPr kumimoji="1" lang="en-US" altLang="zh-CN" dirty="0"/>
              <a:t>100%</a:t>
            </a:r>
            <a:r>
              <a:rPr kumimoji="1" lang="zh-CN" altLang="en-US" dirty="0"/>
              <a:t>可用</a:t>
            </a:r>
          </a:p>
        </p:txBody>
      </p:sp>
      <p:sp>
        <p:nvSpPr>
          <p:cNvPr id="20" name="矩形标注 19">
            <a:extLst>
              <a:ext uri="{FF2B5EF4-FFF2-40B4-BE49-F238E27FC236}">
                <a16:creationId xmlns:a16="http://schemas.microsoft.com/office/drawing/2014/main" id="{C49DE66A-23B4-A745-98C7-683B61A86C48}"/>
              </a:ext>
            </a:extLst>
          </p:cNvPr>
          <p:cNvSpPr/>
          <p:nvPr/>
        </p:nvSpPr>
        <p:spPr>
          <a:xfrm rot="541652">
            <a:off x="10082239" y="1271937"/>
            <a:ext cx="1802084" cy="111290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理想下，系统永不宕机，</a:t>
            </a:r>
            <a:r>
              <a:rPr kumimoji="1" lang="en-US" altLang="zh-CN" dirty="0"/>
              <a:t>100%</a:t>
            </a:r>
            <a:r>
              <a:rPr kumimoji="1" lang="zh-CN" altLang="en-US" dirty="0"/>
              <a:t>可用</a:t>
            </a:r>
          </a:p>
        </p:txBody>
      </p:sp>
      <p:sp>
        <p:nvSpPr>
          <p:cNvPr id="21" name="矩形标注 20">
            <a:extLst>
              <a:ext uri="{FF2B5EF4-FFF2-40B4-BE49-F238E27FC236}">
                <a16:creationId xmlns:a16="http://schemas.microsoft.com/office/drawing/2014/main" id="{83D3EF2B-8FE9-B349-A72F-B1E9B624EB9D}"/>
              </a:ext>
            </a:extLst>
          </p:cNvPr>
          <p:cNvSpPr/>
          <p:nvPr/>
        </p:nvSpPr>
        <p:spPr>
          <a:xfrm rot="541652">
            <a:off x="10234639" y="1424337"/>
            <a:ext cx="1802084" cy="111290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理想下，系统永不宕机，</a:t>
            </a:r>
            <a:r>
              <a:rPr kumimoji="1" lang="en-US" altLang="zh-CN" dirty="0"/>
              <a:t>100%</a:t>
            </a:r>
            <a:r>
              <a:rPr kumimoji="1" lang="zh-CN" altLang="en-US" dirty="0"/>
              <a:t>可用</a:t>
            </a:r>
          </a:p>
        </p:txBody>
      </p:sp>
      <p:sp>
        <p:nvSpPr>
          <p:cNvPr id="22" name="矩形标注 21">
            <a:extLst>
              <a:ext uri="{FF2B5EF4-FFF2-40B4-BE49-F238E27FC236}">
                <a16:creationId xmlns:a16="http://schemas.microsoft.com/office/drawing/2014/main" id="{C3EE2872-8DC8-E447-9A97-E17DF288CA17}"/>
              </a:ext>
            </a:extLst>
          </p:cNvPr>
          <p:cNvSpPr/>
          <p:nvPr/>
        </p:nvSpPr>
        <p:spPr>
          <a:xfrm rot="541652">
            <a:off x="10387039" y="1576737"/>
            <a:ext cx="1802084" cy="111290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理想下，系统永不宕机，</a:t>
            </a:r>
            <a:r>
              <a:rPr kumimoji="1" lang="en-US" altLang="zh-CN" dirty="0"/>
              <a:t>100%</a:t>
            </a:r>
            <a:r>
              <a:rPr kumimoji="1" lang="zh-CN" altLang="en-US" dirty="0"/>
              <a:t>可用</a:t>
            </a:r>
          </a:p>
        </p:txBody>
      </p:sp>
      <p:sp>
        <p:nvSpPr>
          <p:cNvPr id="23" name="矩形标注 22">
            <a:extLst>
              <a:ext uri="{FF2B5EF4-FFF2-40B4-BE49-F238E27FC236}">
                <a16:creationId xmlns:a16="http://schemas.microsoft.com/office/drawing/2014/main" id="{18377318-CBA2-0F4F-BA9F-7DACE0DD93BE}"/>
              </a:ext>
            </a:extLst>
          </p:cNvPr>
          <p:cNvSpPr/>
          <p:nvPr/>
        </p:nvSpPr>
        <p:spPr>
          <a:xfrm rot="541652">
            <a:off x="10539439" y="1729137"/>
            <a:ext cx="1802084" cy="111290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理想下，系统永不宕机，</a:t>
            </a:r>
            <a:r>
              <a:rPr kumimoji="1" lang="en-US" altLang="zh-CN" dirty="0"/>
              <a:t>100%</a:t>
            </a:r>
            <a:r>
              <a:rPr kumimoji="1" lang="zh-CN" altLang="en-US" dirty="0"/>
              <a:t>可用</a:t>
            </a:r>
          </a:p>
        </p:txBody>
      </p:sp>
      <p:sp>
        <p:nvSpPr>
          <p:cNvPr id="24" name="圆角矩形标注 23">
            <a:extLst>
              <a:ext uri="{FF2B5EF4-FFF2-40B4-BE49-F238E27FC236}">
                <a16:creationId xmlns:a16="http://schemas.microsoft.com/office/drawing/2014/main" id="{3448F2F1-A270-E44B-A0B7-5CEF96684977}"/>
              </a:ext>
            </a:extLst>
          </p:cNvPr>
          <p:cNvSpPr/>
          <p:nvPr/>
        </p:nvSpPr>
        <p:spPr>
          <a:xfrm rot="634765">
            <a:off x="5579223" y="2206250"/>
            <a:ext cx="2071199" cy="55471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比如机房突然断电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BAE8A2-5586-1743-A4C1-24D5FDBCC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61" y="2524772"/>
            <a:ext cx="3620097" cy="2262561"/>
          </a:xfrm>
          <a:prstGeom prst="rect">
            <a:avLst/>
          </a:prstGeom>
        </p:spPr>
      </p:pic>
      <p:sp>
        <p:nvSpPr>
          <p:cNvPr id="26" name="圆角矩形标注 25">
            <a:extLst>
              <a:ext uri="{FF2B5EF4-FFF2-40B4-BE49-F238E27FC236}">
                <a16:creationId xmlns:a16="http://schemas.microsoft.com/office/drawing/2014/main" id="{432A8879-9D1D-C34E-8AED-52A0B179D0EB}"/>
              </a:ext>
            </a:extLst>
          </p:cNvPr>
          <p:cNvSpPr/>
          <p:nvPr/>
        </p:nvSpPr>
        <p:spPr>
          <a:xfrm rot="719987">
            <a:off x="5590695" y="3402381"/>
            <a:ext cx="1990865" cy="507344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事故突然的到来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40EC7F-B4F1-344B-93EC-30892C03F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5771" y="3037692"/>
            <a:ext cx="956024" cy="156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3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26" y="2602418"/>
            <a:ext cx="6187362" cy="25202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0961" y="204370"/>
            <a:ext cx="534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为什么混沌测试</a:t>
            </a:r>
          </a:p>
        </p:txBody>
      </p:sp>
      <p:sp>
        <p:nvSpPr>
          <p:cNvPr id="80" name="矩形 79"/>
          <p:cNvSpPr/>
          <p:nvPr/>
        </p:nvSpPr>
        <p:spPr>
          <a:xfrm rot="5400000">
            <a:off x="-24856" y="341171"/>
            <a:ext cx="358321" cy="30861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DF7EB-4F5E-B046-9266-F766DE2F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5EB748-A6CC-584D-BE89-1BB78F1BB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741" y="258980"/>
            <a:ext cx="1169630" cy="393153"/>
          </a:xfrm>
          <a:prstGeom prst="rect">
            <a:avLst/>
          </a:prstGeom>
        </p:spPr>
      </p:pic>
      <p:sp>
        <p:nvSpPr>
          <p:cNvPr id="20" name="矩形标注 19">
            <a:extLst>
              <a:ext uri="{FF2B5EF4-FFF2-40B4-BE49-F238E27FC236}">
                <a16:creationId xmlns:a16="http://schemas.microsoft.com/office/drawing/2014/main" id="{C49DE66A-23B4-A745-98C7-683B61A86C48}"/>
              </a:ext>
            </a:extLst>
          </p:cNvPr>
          <p:cNvSpPr/>
          <p:nvPr/>
        </p:nvSpPr>
        <p:spPr>
          <a:xfrm rot="541652">
            <a:off x="10082239" y="1271937"/>
            <a:ext cx="1802084" cy="111290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理想下，系统永不宕机，</a:t>
            </a:r>
            <a:r>
              <a:rPr kumimoji="1" lang="en-US" altLang="zh-CN" dirty="0"/>
              <a:t>100%</a:t>
            </a:r>
            <a:r>
              <a:rPr kumimoji="1" lang="zh-CN" altLang="en-US" dirty="0"/>
              <a:t>可用</a:t>
            </a:r>
          </a:p>
        </p:txBody>
      </p:sp>
      <p:sp>
        <p:nvSpPr>
          <p:cNvPr id="21" name="矩形标注 20">
            <a:extLst>
              <a:ext uri="{FF2B5EF4-FFF2-40B4-BE49-F238E27FC236}">
                <a16:creationId xmlns:a16="http://schemas.microsoft.com/office/drawing/2014/main" id="{83D3EF2B-8FE9-B349-A72F-B1E9B624EB9D}"/>
              </a:ext>
            </a:extLst>
          </p:cNvPr>
          <p:cNvSpPr/>
          <p:nvPr/>
        </p:nvSpPr>
        <p:spPr>
          <a:xfrm rot="541652">
            <a:off x="10234639" y="1424337"/>
            <a:ext cx="1802084" cy="111290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理想下，系统永不宕机，</a:t>
            </a:r>
            <a:r>
              <a:rPr kumimoji="1" lang="en-US" altLang="zh-CN" dirty="0"/>
              <a:t>100%</a:t>
            </a:r>
            <a:r>
              <a:rPr kumimoji="1" lang="zh-CN" altLang="en-US" dirty="0"/>
              <a:t>可用</a:t>
            </a:r>
          </a:p>
        </p:txBody>
      </p:sp>
      <p:sp>
        <p:nvSpPr>
          <p:cNvPr id="22" name="矩形标注 21">
            <a:extLst>
              <a:ext uri="{FF2B5EF4-FFF2-40B4-BE49-F238E27FC236}">
                <a16:creationId xmlns:a16="http://schemas.microsoft.com/office/drawing/2014/main" id="{C3EE2872-8DC8-E447-9A97-E17DF288CA17}"/>
              </a:ext>
            </a:extLst>
          </p:cNvPr>
          <p:cNvSpPr/>
          <p:nvPr/>
        </p:nvSpPr>
        <p:spPr>
          <a:xfrm rot="541652">
            <a:off x="10387039" y="1576737"/>
            <a:ext cx="1802084" cy="111290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理想下，系统永不宕机，</a:t>
            </a:r>
            <a:r>
              <a:rPr kumimoji="1" lang="en-US" altLang="zh-CN" dirty="0"/>
              <a:t>100%</a:t>
            </a:r>
            <a:r>
              <a:rPr kumimoji="1" lang="zh-CN" altLang="en-US" dirty="0"/>
              <a:t>可用</a:t>
            </a:r>
          </a:p>
        </p:txBody>
      </p:sp>
      <p:sp>
        <p:nvSpPr>
          <p:cNvPr id="23" name="矩形标注 22">
            <a:extLst>
              <a:ext uri="{FF2B5EF4-FFF2-40B4-BE49-F238E27FC236}">
                <a16:creationId xmlns:a16="http://schemas.microsoft.com/office/drawing/2014/main" id="{18377318-CBA2-0F4F-BA9F-7DACE0DD93BE}"/>
              </a:ext>
            </a:extLst>
          </p:cNvPr>
          <p:cNvSpPr/>
          <p:nvPr/>
        </p:nvSpPr>
        <p:spPr>
          <a:xfrm rot="541652">
            <a:off x="10539439" y="1729137"/>
            <a:ext cx="1802084" cy="111290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理想下，系统永不宕机，</a:t>
            </a:r>
            <a:r>
              <a:rPr kumimoji="1" lang="en-US" altLang="zh-CN" dirty="0"/>
              <a:t>100%</a:t>
            </a:r>
            <a:r>
              <a:rPr kumimoji="1" lang="zh-CN" altLang="en-US" dirty="0"/>
              <a:t>可用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1DCD963-3925-8248-9114-030063DC5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62" y="894137"/>
            <a:ext cx="3939546" cy="2082392"/>
          </a:xfrm>
          <a:prstGeom prst="rect">
            <a:avLst/>
          </a:prstGeom>
        </p:spPr>
      </p:pic>
      <p:sp>
        <p:nvSpPr>
          <p:cNvPr id="18" name="矩形标注 17">
            <a:extLst>
              <a:ext uri="{FF2B5EF4-FFF2-40B4-BE49-F238E27FC236}">
                <a16:creationId xmlns:a16="http://schemas.microsoft.com/office/drawing/2014/main" id="{5F06B085-6E16-9E42-A69A-8733FBE57981}"/>
              </a:ext>
            </a:extLst>
          </p:cNvPr>
          <p:cNvSpPr/>
          <p:nvPr/>
        </p:nvSpPr>
        <p:spPr>
          <a:xfrm rot="586613">
            <a:off x="5058541" y="1057353"/>
            <a:ext cx="1552250" cy="46499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通用指标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A9AF5A-2F25-8944-B0DC-F1A8ADA77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10" y="3025636"/>
            <a:ext cx="5964919" cy="1937695"/>
          </a:xfrm>
          <a:prstGeom prst="rect">
            <a:avLst/>
          </a:prstGeom>
        </p:spPr>
      </p:pic>
      <p:sp>
        <p:nvSpPr>
          <p:cNvPr id="15" name="矩形标注 14">
            <a:extLst>
              <a:ext uri="{FF2B5EF4-FFF2-40B4-BE49-F238E27FC236}">
                <a16:creationId xmlns:a16="http://schemas.microsoft.com/office/drawing/2014/main" id="{3E1F2CE8-BC4B-F340-ACE4-AC3C7B05E0EC}"/>
              </a:ext>
            </a:extLst>
          </p:cNvPr>
          <p:cNvSpPr/>
          <p:nvPr/>
        </p:nvSpPr>
        <p:spPr>
          <a:xfrm rot="1268138">
            <a:off x="6112226" y="2691626"/>
            <a:ext cx="1936632" cy="53339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阶段性进阶衡量标准</a:t>
            </a:r>
          </a:p>
        </p:txBody>
      </p:sp>
      <p:cxnSp>
        <p:nvCxnSpPr>
          <p:cNvPr id="6" name="曲线连接符 5">
            <a:extLst>
              <a:ext uri="{FF2B5EF4-FFF2-40B4-BE49-F238E27FC236}">
                <a16:creationId xmlns:a16="http://schemas.microsoft.com/office/drawing/2014/main" id="{1912C67F-8AD3-F24F-AB26-1C4C55D3E7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78071" y="1864470"/>
            <a:ext cx="876204" cy="1283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768A830-7936-EF4F-991D-FC500B58015B}"/>
              </a:ext>
            </a:extLst>
          </p:cNvPr>
          <p:cNvSpPr txBox="1"/>
          <p:nvPr/>
        </p:nvSpPr>
        <p:spPr>
          <a:xfrm>
            <a:off x="5770038" y="1842324"/>
            <a:ext cx="133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指标    量化</a:t>
            </a:r>
          </a:p>
        </p:txBody>
      </p:sp>
    </p:spTree>
    <p:extLst>
      <p:ext uri="{BB962C8B-B14F-4D97-AF65-F5344CB8AC3E}">
        <p14:creationId xmlns:p14="http://schemas.microsoft.com/office/powerpoint/2010/main" val="1685066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"/>
            <a:ext cx="9144000" cy="5143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28" y="2623282"/>
            <a:ext cx="6187362" cy="252021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19020" y="1550497"/>
            <a:ext cx="5462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什么是混沌测试</a:t>
            </a:r>
          </a:p>
        </p:txBody>
      </p:sp>
      <p:sp>
        <p:nvSpPr>
          <p:cNvPr id="9" name="矩形 8"/>
          <p:cNvSpPr/>
          <p:nvPr/>
        </p:nvSpPr>
        <p:spPr>
          <a:xfrm>
            <a:off x="1365653" y="2315352"/>
            <a:ext cx="771526" cy="171450"/>
          </a:xfrm>
          <a:prstGeom prst="rect">
            <a:avLst/>
          </a:prstGeom>
          <a:solidFill>
            <a:srgbClr val="87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/>
          <p:cNvCxnSpPr/>
          <p:nvPr/>
        </p:nvCxnSpPr>
        <p:spPr>
          <a:xfrm>
            <a:off x="2137179" y="2384144"/>
            <a:ext cx="5761760" cy="0"/>
          </a:xfrm>
          <a:prstGeom prst="line">
            <a:avLst/>
          </a:prstGeom>
          <a:ln>
            <a:solidFill>
              <a:schemeClr val="bg1">
                <a:lumMod val="85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14F76-DDA0-BF45-A28E-DCEB7468F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198" y="210185"/>
            <a:ext cx="1037173" cy="4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9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4384</TotalTime>
  <Words>546</Words>
  <Application>Microsoft Macintosh PowerPoint</Application>
  <PresentationFormat>全屏显示(16:9)</PresentationFormat>
  <Paragraphs>81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DengXian</vt:lpstr>
      <vt:lpstr>DengXian</vt:lpstr>
      <vt:lpstr>等线 Light</vt:lpstr>
      <vt:lpstr>思源黑体 CN Bold</vt:lpstr>
      <vt:lpstr>微软雅黑</vt:lpstr>
      <vt:lpstr>Noto Sans S Chinese DemiLight</vt:lpstr>
      <vt:lpstr>Ubuntu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1907420265@qq.com</dc:creator>
  <cp:lastModifiedBy>Microsoft Office User</cp:lastModifiedBy>
  <cp:revision>105</cp:revision>
  <dcterms:created xsi:type="dcterms:W3CDTF">2019-03-20T06:28:00Z</dcterms:created>
  <dcterms:modified xsi:type="dcterms:W3CDTF">2020-12-25T02:26:19Z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